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7" r:id="rId4"/>
    <p:sldId id="258" r:id="rId5"/>
    <p:sldId id="259" r:id="rId6"/>
    <p:sldId id="260" r:id="rId7"/>
    <p:sldId id="262" r:id="rId8"/>
    <p:sldId id="263" r:id="rId9"/>
    <p:sldId id="271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60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0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CA79-6BD3-4393-856F-8E995EA09212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B6B7B-58FE-4358-8BA8-E7CE5F5663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1419827" y="867720"/>
            <a:ext cx="9402501" cy="1204148"/>
          </a:xfrm>
        </p:spPr>
        <p:txBody>
          <a:bodyPr/>
          <a:lstStyle/>
          <a:p>
            <a:r>
              <a:rPr lang="en-US" dirty="0"/>
              <a:t>WONETHA collage </a:t>
            </a:r>
            <a:r>
              <a:rPr lang="en-US" dirty="0" smtClean="0"/>
              <a:t>2024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4551"/>
          </a:xfrm>
        </p:spPr>
        <p:txBody>
          <a:bodyPr>
            <a:normAutofit/>
          </a:bodyPr>
          <a:lstStyle/>
          <a:p>
            <a:r>
              <a:rPr lang="en-US" sz="2800" dirty="0"/>
              <a:t>Data </a:t>
            </a:r>
            <a:r>
              <a:rPr lang="en-US" sz="2800" dirty="0" smtClean="0"/>
              <a:t>verification </a:t>
            </a:r>
            <a:r>
              <a:rPr lang="en-US" sz="2800" dirty="0"/>
              <a:t>by WONETHA team at </a:t>
            </a:r>
            <a:r>
              <a:rPr lang="en-US" sz="2800" dirty="0" err="1"/>
              <a:t>Buwama</a:t>
            </a:r>
            <a:r>
              <a:rPr lang="en-US" sz="2800" dirty="0"/>
              <a:t> HC </a:t>
            </a:r>
            <a:r>
              <a:rPr lang="en-US" sz="2800" dirty="0" smtClean="0"/>
              <a:t>III in </a:t>
            </a:r>
            <a:r>
              <a:rPr lang="en-US" sz="2800" dirty="0" err="1" smtClean="0"/>
              <a:t>Mpigi</a:t>
            </a:r>
            <a:r>
              <a:rPr lang="en-US" sz="2800" dirty="0" smtClean="0"/>
              <a:t> district</a:t>
            </a:r>
            <a:endParaRPr lang="en-US" sz="2800" dirty="0"/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6" y="1131424"/>
            <a:ext cx="6740324" cy="5055243"/>
          </a:xfrm>
          <a:prstGeom prst="rect">
            <a:avLst/>
          </a:prstGeom>
        </p:spPr>
      </p:pic>
      <p:sp>
        <p:nvSpPr>
          <p:cNvPr id="1048601" name="Dodecagon 7"/>
          <p:cNvSpPr/>
          <p:nvPr/>
        </p:nvSpPr>
        <p:spPr>
          <a:xfrm>
            <a:off x="7921906" y="879676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965770" y="174661"/>
            <a:ext cx="10520737" cy="1068511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0D0D0D"/>
                </a:solidFill>
                <a:latin typeface="ui-sans-serif"/>
              </a:rPr>
              <a:t>WONETHA Executive Director giving her remarks during the breakfast meeting  </a:t>
            </a:r>
            <a:r>
              <a:rPr lang="en-GB" sz="2800" dirty="0" smtClean="0">
                <a:solidFill>
                  <a:srgbClr val="0D0D0D"/>
                </a:solidFill>
                <a:latin typeface="ui-sans-serif"/>
              </a:rPr>
              <a:t>Members of Parliament and other key stake holders at Fairway Hotel –supported by AJWS</a:t>
            </a:r>
            <a:br>
              <a:rPr lang="en-GB" sz="2800" dirty="0" smtClean="0">
                <a:solidFill>
                  <a:srgbClr val="0D0D0D"/>
                </a:solidFill>
                <a:latin typeface="ui-sans-serif"/>
              </a:rPr>
            </a:br>
            <a:endParaRPr lang="en-US" sz="2800" dirty="0"/>
          </a:p>
        </p:txBody>
      </p:sp>
      <p:sp>
        <p:nvSpPr>
          <p:cNvPr id="1048605" name="Dodecagon 5"/>
          <p:cNvSpPr/>
          <p:nvPr/>
        </p:nvSpPr>
        <p:spPr>
          <a:xfrm>
            <a:off x="7933481" y="1418201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660E3-860C-4F25-BAB1-F22D872B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" y="1609101"/>
            <a:ext cx="6409480" cy="48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WONETHA stakeholders’ Legal Analysis meeting at Fairway Hotel-Kampala-Sept 2024 supported by AJWS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55274"/>
            <a:ext cx="6317673" cy="3851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18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</a:t>
            </a:r>
            <a:r>
              <a:rPr lang="en-US" dirty="0"/>
              <a:t>principle magistrate of Entebbe Court visiting WONETHA stall during Human Rights Open day at </a:t>
            </a:r>
            <a:r>
              <a:rPr lang="en-US" dirty="0" err="1"/>
              <a:t>Kawuku</a:t>
            </a:r>
            <a:r>
              <a:rPr lang="en-US" dirty="0"/>
              <a:t> play ground in </a:t>
            </a:r>
            <a:r>
              <a:rPr lang="en-US" dirty="0" smtClean="0"/>
              <a:t>Wakiso organized by Wakiso District Human Rights Committee.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30582"/>
            <a:ext cx="6227617" cy="2909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5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WONETHA team at exhibition of Assisted Computer Audio Self Interview (ACASI) during the </a:t>
            </a:r>
            <a:r>
              <a:rPr lang="en-US" b="1" i="1" dirty="0" smtClean="0"/>
              <a:t>3</a:t>
            </a:r>
            <a:r>
              <a:rPr lang="en-US" b="1" i="1" baseline="30000" dirty="0" smtClean="0"/>
              <a:t>rd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National </a:t>
            </a:r>
            <a:r>
              <a:rPr lang="en-US" b="1" i="1" dirty="0"/>
              <a:t>HIV/AIDS Symposium at the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> Office of the President Conference </a:t>
            </a:r>
            <a:r>
              <a:rPr lang="en-US" b="1" i="1" dirty="0" smtClean="0"/>
              <a:t>Hall in Kampala-Nov 2024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2" y="1825625"/>
            <a:ext cx="781361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76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staff and Peer educators during Annual  General Meeting Dec 2024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28876"/>
            <a:ext cx="4119759" cy="2453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16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WONETHA staff during the </a:t>
            </a:r>
            <a:r>
              <a:rPr lang="en-US" b="1" i="1" dirty="0" smtClean="0"/>
              <a:t>Training of Trainers on </a:t>
            </a:r>
            <a:r>
              <a:rPr lang="en-US" b="1" i="1" dirty="0" err="1" smtClean="0"/>
              <a:t>Mpox</a:t>
            </a:r>
            <a:r>
              <a:rPr lang="en-US" b="1" i="1" dirty="0" smtClean="0"/>
              <a:t>-Dec 2024 – supported by AJWS  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25624"/>
            <a:ext cx="5586411" cy="470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37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of WONETHA Staff in Data collection tools and Reporting templates at Land Star Hotel </a:t>
            </a:r>
            <a:r>
              <a:rPr lang="en-US" dirty="0" err="1" smtClean="0"/>
              <a:t>Makindye</a:t>
            </a:r>
            <a:r>
              <a:rPr lang="en-US" dirty="0" smtClean="0"/>
              <a:t> in Kampala-Supported by WPHF/UNWOMEN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477215"/>
            <a:ext cx="7697926" cy="3048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54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of WONETHA Staff in </a:t>
            </a:r>
            <a:r>
              <a:rPr lang="en-US" dirty="0" smtClean="0"/>
              <a:t>Resource mobilization and Financial management </a:t>
            </a:r>
            <a:r>
              <a:rPr lang="en-US" dirty="0"/>
              <a:t>at Land Star Hotel </a:t>
            </a:r>
            <a:r>
              <a:rPr lang="en-US" dirty="0" err="1"/>
              <a:t>Makindye</a:t>
            </a:r>
            <a:r>
              <a:rPr lang="en-US" dirty="0"/>
              <a:t> in Kampala-Supported by </a:t>
            </a:r>
            <a:r>
              <a:rPr lang="en-US" dirty="0" smtClean="0"/>
              <a:t>WPHF/UNWOMEN-August 2024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03" y="2200976"/>
            <a:ext cx="7645793" cy="360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05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GBV among sex workers in Wakiso district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691" y="2466109"/>
            <a:ext cx="3976253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1860321" y="365125"/>
            <a:ext cx="9493480" cy="10238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Dissemination of  Community </a:t>
            </a:r>
            <a:r>
              <a:rPr lang="en-US" sz="2400" dirty="0"/>
              <a:t>S</a:t>
            </a:r>
            <a:r>
              <a:rPr lang="en-US" sz="2400" dirty="0" smtClean="0"/>
              <a:t>corecard Results </a:t>
            </a:r>
            <a:r>
              <a:rPr lang="en-US" sz="2400" dirty="0"/>
              <a:t>for </a:t>
            </a:r>
            <a:r>
              <a:rPr lang="en-US" sz="2400" dirty="0" err="1"/>
              <a:t>ViiV</a:t>
            </a:r>
            <a:r>
              <a:rPr lang="en-US" sz="2400" dirty="0"/>
              <a:t> </a:t>
            </a:r>
            <a:r>
              <a:rPr lang="en-US" sz="2400" dirty="0" smtClean="0"/>
              <a:t> supported project </a:t>
            </a:r>
            <a:r>
              <a:rPr lang="en-US" sz="2400" dirty="0"/>
              <a:t>in </a:t>
            </a:r>
            <a:r>
              <a:rPr lang="en-US" sz="2400" dirty="0" err="1" smtClean="0"/>
              <a:t>Kamwenge</a:t>
            </a:r>
            <a:r>
              <a:rPr lang="en-US" sz="2400" dirty="0" smtClean="0"/>
              <a:t>-Oct 2024 –supported by </a:t>
            </a:r>
            <a:r>
              <a:rPr lang="en-US" sz="2400" dirty="0" err="1" smtClean="0"/>
              <a:t>ViiV</a:t>
            </a:r>
            <a:r>
              <a:rPr lang="en-US" sz="2400" dirty="0" smtClean="0"/>
              <a:t> Health Care</a:t>
            </a:r>
            <a:endParaRPr lang="en-US" sz="2400" dirty="0"/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33" y="1606456"/>
            <a:ext cx="10181351" cy="55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Breakfast meeting with Members of Parliament and other Key stakeholders where a position paper was presented concerning the impact of current legal regime on sex workers in Uganda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037" y="2299856"/>
            <a:ext cx="5108630" cy="26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1860321" y="365125"/>
            <a:ext cx="9493480" cy="102383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black"/>
                </a:solidFill>
              </a:rPr>
              <a:t>Wakiso District </a:t>
            </a:r>
            <a:r>
              <a:rPr lang="en-GB" sz="3600" b="1" dirty="0" smtClean="0">
                <a:solidFill>
                  <a:prstClr val="black"/>
                </a:solidFill>
              </a:rPr>
              <a:t>stakeholders feedback meeting</a:t>
            </a:r>
            <a:endParaRPr lang="en-US" sz="2400" dirty="0"/>
          </a:p>
        </p:txBody>
      </p:sp>
      <p:sp>
        <p:nvSpPr>
          <p:cNvPr id="1048593" name="Dodecagon 2"/>
          <p:cNvSpPr/>
          <p:nvPr/>
        </p:nvSpPr>
        <p:spPr>
          <a:xfrm>
            <a:off x="300943" y="1273215"/>
            <a:ext cx="1559378" cy="143691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GB" sz="2000" b="1" cap="all" spc="-150" baseline="30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GB" sz="2000" b="1" cap="all" spc="-1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A8BC0-8229-4941-B8AD-7C5F64AFF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66" y="2269820"/>
            <a:ext cx="8428234" cy="4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0185" cy="757619"/>
          </a:xfrm>
        </p:spPr>
        <p:txBody>
          <a:bodyPr>
            <a:normAutofit fontScale="90000"/>
          </a:bodyPr>
          <a:lstStyle/>
          <a:p>
            <a:r>
              <a:rPr lang="en-US" dirty="0"/>
              <a:t>WONETHA Team at the Human Rights  </a:t>
            </a:r>
            <a:r>
              <a:rPr lang="en-US" dirty="0" smtClean="0"/>
              <a:t>Open Day </a:t>
            </a:r>
            <a:r>
              <a:rPr lang="en-US" dirty="0"/>
              <a:t>at </a:t>
            </a:r>
            <a:r>
              <a:rPr lang="en-US" dirty="0" err="1"/>
              <a:t>Kawuku</a:t>
            </a:r>
            <a:r>
              <a:rPr lang="en-US" dirty="0"/>
              <a:t> </a:t>
            </a:r>
            <a:r>
              <a:rPr lang="en-US" dirty="0" smtClean="0"/>
              <a:t>play ground in Wakiso district organized by Wakiso District Human Rights Committee.</a:t>
            </a:r>
            <a:endParaRPr lang="en-US" dirty="0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92" y="1690688"/>
            <a:ext cx="7384647" cy="5538485"/>
          </a:xfrm>
          <a:prstGeom prst="rect">
            <a:avLst/>
          </a:prstGeom>
        </p:spPr>
      </p:pic>
      <p:sp>
        <p:nvSpPr>
          <p:cNvPr id="1048595" name="Dodecagon 5"/>
          <p:cNvSpPr/>
          <p:nvPr/>
        </p:nvSpPr>
        <p:spPr>
          <a:xfrm>
            <a:off x="8843059" y="1690688"/>
            <a:ext cx="1559378" cy="143691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xfrm>
            <a:off x="752354" y="365126"/>
            <a:ext cx="10601446" cy="711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 Testing by </a:t>
            </a:r>
            <a:r>
              <a:rPr lang="en-US" dirty="0"/>
              <a:t>sex workers at an outreach in </a:t>
            </a:r>
            <a:r>
              <a:rPr lang="en-US" dirty="0" err="1" smtClean="0"/>
              <a:t>Kalangala</a:t>
            </a:r>
            <a:r>
              <a:rPr lang="en-US" dirty="0" smtClean="0"/>
              <a:t> with the support from </a:t>
            </a:r>
            <a:r>
              <a:rPr lang="en-US" dirty="0" err="1" smtClean="0"/>
              <a:t>Kalangala</a:t>
            </a:r>
            <a:r>
              <a:rPr lang="en-US" dirty="0" smtClean="0"/>
              <a:t> HC IV</a:t>
            </a:r>
            <a:endParaRPr lang="en-US" dirty="0"/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94" y="1377387"/>
            <a:ext cx="5509550" cy="4132163"/>
          </a:xfrm>
          <a:prstGeom prst="rect">
            <a:avLst/>
          </a:prstGeom>
        </p:spPr>
      </p:pic>
      <p:sp>
        <p:nvSpPr>
          <p:cNvPr id="1048597" name="Dodecagon 5"/>
          <p:cNvSpPr/>
          <p:nvPr/>
        </p:nvSpPr>
        <p:spPr>
          <a:xfrm>
            <a:off x="10595658" y="202254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9715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77" y="1504709"/>
            <a:ext cx="5046561" cy="37849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48182" y="136786"/>
            <a:ext cx="10481841" cy="45667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partnership with UBUNTU Law and Justice Centre, organized Training of sex </a:t>
            </a:r>
            <a:r>
              <a:rPr lang="en-US" sz="2800" dirty="0"/>
              <a:t>workers in Laws and </a:t>
            </a:r>
            <a:r>
              <a:rPr lang="en-US" sz="2800" dirty="0" smtClean="0"/>
              <a:t>Human Rights in </a:t>
            </a:r>
            <a:r>
              <a:rPr lang="en-US" sz="2800" dirty="0" err="1" smtClean="0"/>
              <a:t>Makindye</a:t>
            </a:r>
            <a:r>
              <a:rPr lang="en-US" sz="2800" dirty="0" smtClean="0"/>
              <a:t> in Kampala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82" y="731576"/>
            <a:ext cx="7681732" cy="5761299"/>
          </a:xfrm>
          <a:prstGeom prst="rect">
            <a:avLst/>
          </a:prstGeom>
        </p:spPr>
      </p:pic>
      <p:sp>
        <p:nvSpPr>
          <p:cNvPr id="1048599" name="Dodecagon 5"/>
          <p:cNvSpPr/>
          <p:nvPr/>
        </p:nvSpPr>
        <p:spPr>
          <a:xfrm>
            <a:off x="8674260" y="731576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022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photo at Kasese feedback meeting</a:t>
            </a:r>
          </a:p>
        </p:txBody>
      </p:sp>
      <p:pic>
        <p:nvPicPr>
          <p:cNvPr id="209715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7386"/>
            <a:ext cx="6597571" cy="4948178"/>
          </a:xfrm>
          <a:prstGeom prst="rect">
            <a:avLst/>
          </a:prstGeom>
        </p:spPr>
      </p:pic>
      <p:sp>
        <p:nvSpPr>
          <p:cNvPr id="1048603" name="Dodecagon 7"/>
          <p:cNvSpPr/>
          <p:nvPr/>
        </p:nvSpPr>
        <p:spPr>
          <a:xfrm>
            <a:off x="7933481" y="1418201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14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Group photo </a:t>
            </a:r>
            <a:r>
              <a:rPr lang="en-US" sz="2800" dirty="0" smtClean="0"/>
              <a:t>during Dissemination of Score card results at </a:t>
            </a:r>
            <a:r>
              <a:rPr lang="en-US" sz="2800" dirty="0" err="1" smtClean="0"/>
              <a:t>Kibiito</a:t>
            </a:r>
            <a:r>
              <a:rPr lang="en-US" sz="2800" dirty="0" smtClean="0"/>
              <a:t> HC IV in </a:t>
            </a:r>
            <a:r>
              <a:rPr lang="en-US" sz="2800" dirty="0" err="1"/>
              <a:t>Bunyangabu</a:t>
            </a:r>
            <a:r>
              <a:rPr lang="en-US" sz="2800" dirty="0"/>
              <a:t> </a:t>
            </a:r>
            <a:r>
              <a:rPr lang="en-US" sz="2800" dirty="0" smtClean="0"/>
              <a:t>-Supported by </a:t>
            </a:r>
            <a:r>
              <a:rPr lang="en-US" sz="2800" dirty="0" err="1" smtClean="0"/>
              <a:t>ViiV</a:t>
            </a:r>
            <a:r>
              <a:rPr lang="en-US" sz="2800" dirty="0" smtClean="0"/>
              <a:t> Health Care.</a:t>
            </a:r>
            <a:endParaRPr lang="en-US" sz="2800" dirty="0"/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7" y="972274"/>
            <a:ext cx="4676173" cy="6234898"/>
          </a:xfrm>
          <a:prstGeom prst="rect">
            <a:avLst/>
          </a:prstGeom>
        </p:spPr>
      </p:pic>
      <p:sp>
        <p:nvSpPr>
          <p:cNvPr id="1048605" name="Dodecagon 5"/>
          <p:cNvSpPr/>
          <p:nvPr/>
        </p:nvSpPr>
        <p:spPr>
          <a:xfrm>
            <a:off x="7933481" y="1418201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965770" y="174661"/>
            <a:ext cx="10520737" cy="1068511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0D0D0D"/>
                </a:solidFill>
                <a:latin typeface="ui-sans-serif"/>
              </a:rPr>
              <a:t>WONETHA organized a breakfast meeting at Fairway Hotel to present a position paper to key stakeholders, including government bodies, CSOs, and development partners, on advancing rights and services for key populations</a:t>
            </a:r>
            <a:endParaRPr lang="en-US" sz="2800" dirty="0"/>
          </a:p>
        </p:txBody>
      </p:sp>
      <p:sp>
        <p:nvSpPr>
          <p:cNvPr id="1048605" name="Dodecagon 5"/>
          <p:cNvSpPr/>
          <p:nvPr/>
        </p:nvSpPr>
        <p:spPr>
          <a:xfrm>
            <a:off x="7933481" y="1418201"/>
            <a:ext cx="1516284" cy="1302455"/>
          </a:xfrm>
          <a:prstGeom prst="dodecag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October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2000" b="1" cap="all" spc="-150" dirty="0">
                <a:solidFill>
                  <a:srgbClr val="4B144B"/>
                </a:solidFill>
                <a:latin typeface="+mj-lt"/>
                <a:ea typeface="+mj-ea"/>
                <a:cs typeface="+mj-cs"/>
              </a:rPr>
              <a:t>2024</a:t>
            </a:r>
            <a:endParaRPr lang="en-UG" sz="2000" b="1" cap="all" spc="-150" dirty="0">
              <a:solidFill>
                <a:srgbClr val="4B144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1AA3C-532A-45A4-AD47-EB35D734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" y="1418201"/>
            <a:ext cx="6486417" cy="48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86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364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ui-sans-serif</vt:lpstr>
      <vt:lpstr>Office Theme</vt:lpstr>
      <vt:lpstr>WONETHA collage 2024</vt:lpstr>
      <vt:lpstr>Dissemination of  Community Scorecard Results for ViiV  supported project in Kamwenge-Oct 2024 –supported by ViiV Health Care</vt:lpstr>
      <vt:lpstr>Wakiso District stakeholders feedback meeting</vt:lpstr>
      <vt:lpstr>WONETHA Team at the Human Rights  Open Day at Kawuku play ground in Wakiso district organized by Wakiso District Human Rights Committee.</vt:lpstr>
      <vt:lpstr>HIV Testing by sex workers at an outreach in Kalangala with the support from Kalangala HC IV</vt:lpstr>
      <vt:lpstr>In partnership with UBUNTU Law and Justice Centre, organized Training of sex workers in Laws and Human Rights in Makindye in Kampala </vt:lpstr>
      <vt:lpstr>Group photo at Kasese feedback meeting</vt:lpstr>
      <vt:lpstr>Group photo during Dissemination of Score card results at Kibiito HC IV in Bunyangabu -Supported by ViiV Health Care.</vt:lpstr>
      <vt:lpstr>WONETHA organized a breakfast meeting at Fairway Hotel to present a position paper to key stakeholders, including government bodies, CSOs, and development partners, on advancing rights and services for key populations</vt:lpstr>
      <vt:lpstr>Data verification by WONETHA team at Buwama HC III in Mpigi district</vt:lpstr>
      <vt:lpstr>WONETHA Executive Director giving her remarks during the breakfast meeting  Members of Parliament and other key stake holders at Fairway Hotel –supported by AJWS </vt:lpstr>
      <vt:lpstr>WONETHA stakeholders’ Legal Analysis meeting at Fairway Hotel-Kampala-Sept 2024 supported by AJWS </vt:lpstr>
      <vt:lpstr>Senior principle magistrate of Entebbe Court visiting WONETHA stall during Human Rights Open day at Kawuku play ground in Wakiso organized by Wakiso District Human Rights Committee. </vt:lpstr>
      <vt:lpstr>WONETHA team at exhibition of Assisted Computer Audio Self Interview (ACASI) during the 3rd  National HIV/AIDS Symposium at the  Office of the President Conference Hall in Kampala-Nov 2024 </vt:lpstr>
      <vt:lpstr>Some staff and Peer educators during Annual  General Meeting Dec 2024</vt:lpstr>
      <vt:lpstr>WONETHA staff during the Training of Trainers on Mpox-Dec 2024 – supported by AJWS   </vt:lpstr>
      <vt:lpstr>Training of WONETHA Staff in Data collection tools and Reporting templates at Land Star Hotel Makindye in Kampala-Supported by WPHF/UNWOMEN</vt:lpstr>
      <vt:lpstr>Training of WONETHA Staff in Resource mobilization and Financial management at Land Star Hotel Makindye in Kampala-Supported by WPHF/UNWOMEN-August 2024</vt:lpstr>
      <vt:lpstr>GBV among sex workers in Wakiso district </vt:lpstr>
      <vt:lpstr>Breakfast meeting with Members of Parliament and other Key stakeholders where a position paper was presented concerning the impact of current legal regime on sex workers in Uganda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WONETHA collage</dc:title>
  <dc:creator>PROGRAMS 03</dc:creator>
  <cp:lastModifiedBy>WONETHA</cp:lastModifiedBy>
  <cp:revision>22</cp:revision>
  <dcterms:created xsi:type="dcterms:W3CDTF">2024-11-11T00:35:44Z</dcterms:created>
  <dcterms:modified xsi:type="dcterms:W3CDTF">2025-02-16T08:17:21Z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d6f2ea334364449aa338331a25adb335</vt:lpwstr>
  </property>
</Properties>
</file>